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27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464659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361316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962772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2684171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193251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19679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1462209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22301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1787577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288559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3DA4494-B4D6-488B-92B5-7EF709E5EE2B}" type="datetimeFigureOut">
              <a:rPr lang="ru-RU" smtClean="0"/>
              <a:pPr/>
              <a:t>27.09.2019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132478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A4494-B4D6-488B-92B5-7EF709E5EE2B}" type="datetimeFigureOut">
              <a:rPr lang="ru-RU" smtClean="0"/>
              <a:pPr/>
              <a:t>27.09.2019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9A82C-2A0C-4C83-BCC1-4D6BF04F3244}" type="slidenum">
              <a:rPr lang="ru-RU" smtClean="0"/>
              <a:pPr/>
              <a:t>‹#›</a:t>
            </a:fld>
            <a:endParaRPr lang="ru-RU"/>
          </a:p>
        </p:txBody>
      </p:sp>
    </p:spTree>
    <p:extLst>
      <p:ext uri="{BB962C8B-B14F-4D97-AF65-F5344CB8AC3E}">
        <p14:creationId xmlns:p14="http://schemas.microsoft.com/office/powerpoint/2010/main" xmlns="" val="3572308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14818" y="1459339"/>
            <a:ext cx="9144000" cy="1655762"/>
          </a:xfrm>
        </p:spPr>
        <p:txBody>
          <a:bodyPr>
            <a:noAutofit/>
          </a:bodyPr>
          <a:lstStyle/>
          <a:p>
            <a:r>
              <a:rPr lang="ru-RU" sz="3200" b="1" dirty="0" smtClean="0">
                <a:solidFill>
                  <a:schemeClr val="accent1">
                    <a:lumMod val="50000"/>
                  </a:schemeClr>
                </a:solidFill>
              </a:rPr>
              <a:t>Планировка боенского предприятия, технологические процессы на различных участках бойни и их ветеринарно-санитарная характеристика. Методика и техника ветеринарно-санитарного осмотра органов и туш на современном боенском предприятии.</a:t>
            </a:r>
            <a:endParaRPr lang="ru-RU" sz="3200" b="1" dirty="0">
              <a:solidFill>
                <a:schemeClr val="accent1">
                  <a:lumMod val="50000"/>
                </a:schemeClr>
              </a:solidFill>
            </a:endParaRPr>
          </a:p>
        </p:txBody>
      </p:sp>
    </p:spTree>
    <p:extLst>
      <p:ext uri="{BB962C8B-B14F-4D97-AF65-F5344CB8AC3E}">
        <p14:creationId xmlns:p14="http://schemas.microsoft.com/office/powerpoint/2010/main" xmlns="" val="1121861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algn="just"/>
            <a:r>
              <a:rPr lang="ru-RU" dirty="0" smtClean="0">
                <a:solidFill>
                  <a:schemeClr val="accent1">
                    <a:lumMod val="50000"/>
                  </a:schemeClr>
                </a:solidFill>
              </a:rPr>
              <a:t>Ветеринарно-санитарный осмотр продуктов убоя крупного рогатого скота. Для </a:t>
            </a:r>
            <a:r>
              <a:rPr lang="ru-RU" dirty="0" err="1" smtClean="0">
                <a:solidFill>
                  <a:schemeClr val="accent1">
                    <a:lumMod val="50000"/>
                  </a:schemeClr>
                </a:solidFill>
              </a:rPr>
              <a:t>ветсанэкспертизы</a:t>
            </a:r>
            <a:r>
              <a:rPr lang="ru-RU" dirty="0" smtClean="0">
                <a:solidFill>
                  <a:schemeClr val="accent1">
                    <a:lumMod val="50000"/>
                  </a:schemeClr>
                </a:solidFill>
              </a:rPr>
              <a:t> голова, туша и внутренние органы должны быть соответствующим образом подготовлены для удобства работы ветеринарного врача.</a:t>
            </a:r>
          </a:p>
          <a:p>
            <a:pPr algn="just"/>
            <a:r>
              <a:rPr lang="ru-RU" dirty="0" smtClean="0">
                <a:solidFill>
                  <a:schemeClr val="accent1">
                    <a:lumMod val="50000"/>
                  </a:schemeClr>
                </a:solidFill>
              </a:rPr>
              <a:t>Голову, отделенную от туши, подвешивают за угол нижней челюсти или за кольца трахеи. Для удобства осмотра язык должен быть аккуратно подрезан у верхушки и с боков для того, чтобы он свободно выступал из межчелюстного пространства. При голове должны оставаться и подлежат обязательному исследованию нижнечелюстные, околоушные, заглоточные средние и боковые лимфатические узлы.</a:t>
            </a:r>
          </a:p>
          <a:p>
            <a:endParaRPr lang="ru-RU" dirty="0"/>
          </a:p>
        </p:txBody>
      </p:sp>
    </p:spTree>
    <p:extLst>
      <p:ext uri="{BB962C8B-B14F-4D97-AF65-F5344CB8AC3E}">
        <p14:creationId xmlns:p14="http://schemas.microsoft.com/office/powerpoint/2010/main" xmlns="" val="2514927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1445"/>
            <a:ext cx="10515600" cy="5535518"/>
          </a:xfrm>
        </p:spPr>
        <p:txBody>
          <a:bodyPr>
            <a:normAutofit/>
          </a:bodyPr>
          <a:lstStyle/>
          <a:p>
            <a:pPr algn="just"/>
            <a:r>
              <a:rPr lang="ru-RU" dirty="0" smtClean="0">
                <a:solidFill>
                  <a:schemeClr val="accent1">
                    <a:lumMod val="50000"/>
                  </a:schemeClr>
                </a:solidFill>
              </a:rPr>
              <a:t>При осмотре головы обращают внимание на губы, десны, язык, состояние слизистой оболочки ротовой полости. Для обнаружения цистицеркоза разрезают </a:t>
            </a:r>
            <a:r>
              <a:rPr lang="ru-RU" dirty="0" err="1" smtClean="0">
                <a:solidFill>
                  <a:schemeClr val="accent1">
                    <a:lumMod val="50000"/>
                  </a:schemeClr>
                </a:solidFill>
              </a:rPr>
              <a:t>массетеры</a:t>
            </a:r>
            <a:r>
              <a:rPr lang="ru-RU" dirty="0" smtClean="0">
                <a:solidFill>
                  <a:schemeClr val="accent1">
                    <a:lumMod val="50000"/>
                  </a:schemeClr>
                </a:solidFill>
              </a:rPr>
              <a:t> с каждой стороны: наружные </a:t>
            </a:r>
            <a:r>
              <a:rPr lang="ru-RU" dirty="0" err="1" smtClean="0">
                <a:solidFill>
                  <a:schemeClr val="accent1">
                    <a:lumMod val="50000"/>
                  </a:schemeClr>
                </a:solidFill>
              </a:rPr>
              <a:t>массетеры</a:t>
            </a:r>
            <a:r>
              <a:rPr lang="ru-RU" dirty="0" smtClean="0">
                <a:solidFill>
                  <a:schemeClr val="accent1">
                    <a:lumMod val="50000"/>
                  </a:schemeClr>
                </a:solidFill>
              </a:rPr>
              <a:t> двумя разрезами, а внутренние — одним.</a:t>
            </a:r>
          </a:p>
          <a:p>
            <a:pPr algn="just"/>
            <a:r>
              <a:rPr lang="ru-RU" dirty="0" smtClean="0">
                <a:solidFill>
                  <a:schemeClr val="accent1">
                    <a:lumMod val="50000"/>
                  </a:schemeClr>
                </a:solidFill>
              </a:rPr>
              <a:t>Ливер (сердце, легкие, печень, диафрагма и пищевод) вынимают в естественной связи с трахеей и подвешивают на крючок за кольца последней. При осмотре ливера его поворачивают средостением к себе. Вскрывают средостенные и бронхиальные лимфатические узлы, прощупывают легкие и разрезают каждое легкое, параллельно средостению и отступя от него на 1-1,5 см.</a:t>
            </a:r>
          </a:p>
          <a:p>
            <a:pPr algn="just"/>
            <a:endParaRPr lang="ru-RU" dirty="0">
              <a:solidFill>
                <a:schemeClr val="accent1">
                  <a:lumMod val="50000"/>
                </a:schemeClr>
              </a:solidFill>
            </a:endParaRPr>
          </a:p>
        </p:txBody>
      </p:sp>
    </p:spTree>
    <p:extLst>
      <p:ext uri="{BB962C8B-B14F-4D97-AF65-F5344CB8AC3E}">
        <p14:creationId xmlns:p14="http://schemas.microsoft.com/office/powerpoint/2010/main" xmlns="" val="2125552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6975"/>
            <a:ext cx="10515600" cy="5429988"/>
          </a:xfrm>
        </p:spPr>
        <p:txBody>
          <a:bodyPr>
            <a:normAutofit fontScale="92500" lnSpcReduction="10000"/>
          </a:bodyPr>
          <a:lstStyle/>
          <a:p>
            <a:pPr algn="just"/>
            <a:r>
              <a:rPr lang="ru-RU" dirty="0" smtClean="0">
                <a:solidFill>
                  <a:schemeClr val="accent1">
                    <a:lumMod val="50000"/>
                  </a:schemeClr>
                </a:solidFill>
              </a:rPr>
              <a:t>Затем осматривают печень. Обращают внимание на цвет печени, ее размеры, вскрывают портальные лимфатические узлы. Иногда в печени обнаруживают гной. Он может быть </a:t>
            </a:r>
            <a:r>
              <a:rPr lang="ru-RU" dirty="0" err="1" smtClean="0">
                <a:solidFill>
                  <a:schemeClr val="accent1">
                    <a:lumMod val="50000"/>
                  </a:schemeClr>
                </a:solidFill>
              </a:rPr>
              <a:t>актиномикозного</a:t>
            </a:r>
            <a:r>
              <a:rPr lang="ru-RU" dirty="0" smtClean="0">
                <a:solidFill>
                  <a:schemeClr val="accent1">
                    <a:lumMod val="50000"/>
                  </a:schemeClr>
                </a:solidFill>
              </a:rPr>
              <a:t> происхождения или же может появиться в результате деятельности гнилостных микроорганизмов. Ветеринарный врач обязан провести дифференциацию этих двух патологических процессов, поскольку пути реализации продуктов убоя различны. При актиномикозе гной сметанообразной консистенции, густой и не имеет запаха. При действии гнилостных микроорганизмов гной жидкий с неприятным (гнилостным) запахом. После внешнего осмотра печень разрезают вдоль двумя разрезами. При этом вскрывают желчные ходы, в которых могут быть обнаружены </a:t>
            </a:r>
            <a:r>
              <a:rPr lang="ru-RU" dirty="0" err="1" smtClean="0">
                <a:solidFill>
                  <a:schemeClr val="accent1">
                    <a:lumMod val="50000"/>
                  </a:schemeClr>
                </a:solidFill>
              </a:rPr>
              <a:t>фасциолы</a:t>
            </a:r>
            <a:r>
              <a:rPr lang="ru-RU" dirty="0" smtClean="0">
                <a:solidFill>
                  <a:schemeClr val="accent1">
                    <a:lumMod val="50000"/>
                  </a:schemeClr>
                </a:solidFill>
              </a:rPr>
              <a:t> и </a:t>
            </a:r>
            <a:r>
              <a:rPr lang="ru-RU" dirty="0" err="1" smtClean="0">
                <a:solidFill>
                  <a:schemeClr val="accent1">
                    <a:lumMod val="50000"/>
                  </a:schemeClr>
                </a:solidFill>
              </a:rPr>
              <a:t>дикроцелиумы</a:t>
            </a:r>
            <a:r>
              <a:rPr lang="ru-RU" dirty="0" smtClean="0">
                <a:solidFill>
                  <a:schemeClr val="accent1">
                    <a:lumMod val="50000"/>
                  </a:schemeClr>
                </a:solidFill>
              </a:rPr>
              <a:t>. Кроме того, на разрезе могут быть обнаружены </a:t>
            </a:r>
            <a:r>
              <a:rPr lang="ru-RU" dirty="0" smtClean="0">
                <a:solidFill>
                  <a:schemeClr val="accent1">
                    <a:lumMod val="50000"/>
                  </a:schemeClr>
                </a:solidFill>
              </a:rPr>
              <a:t>эхинококки</a:t>
            </a:r>
            <a:r>
              <a:rPr lang="ru-RU" dirty="0" smtClean="0">
                <a:solidFill>
                  <a:schemeClr val="accent1">
                    <a:lumMod val="50000"/>
                  </a:schemeClr>
                </a:solidFill>
              </a:rPr>
              <a:t>, туберкулезные и бруцеллезные узелки, разрастания соединительной ткани (цирроз) и другие патологические изменения.</a:t>
            </a:r>
            <a:endParaRPr lang="ru-RU" dirty="0">
              <a:solidFill>
                <a:schemeClr val="accent1">
                  <a:lumMod val="50000"/>
                </a:schemeClr>
              </a:solidFill>
            </a:endParaRPr>
          </a:p>
        </p:txBody>
      </p:sp>
    </p:spTree>
    <p:extLst>
      <p:ext uri="{BB962C8B-B14F-4D97-AF65-F5344CB8AC3E}">
        <p14:creationId xmlns:p14="http://schemas.microsoft.com/office/powerpoint/2010/main" xmlns="" val="4127081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algn="just"/>
            <a:r>
              <a:rPr lang="ru-RU" dirty="0" smtClean="0">
                <a:solidFill>
                  <a:schemeClr val="accent1">
                    <a:lumMod val="50000"/>
                  </a:schemeClr>
                </a:solidFill>
              </a:rPr>
              <a:t>Селезенку тщательно осматривают, обращают внимание на края и надрезают. Поверхность надреза соскабливают тыльной стороной ножа с целью установления состояния пульпы.</a:t>
            </a:r>
          </a:p>
          <a:p>
            <a:pPr algn="just"/>
            <a:r>
              <a:rPr lang="ru-RU" dirty="0" smtClean="0">
                <a:solidFill>
                  <a:schemeClr val="accent1">
                    <a:lumMod val="50000"/>
                  </a:schemeClr>
                </a:solidFill>
              </a:rPr>
              <a:t>Почки осматривают с поверхности, прощупывают. При необходимости их вскрывают. Разрез делают вдоль почки по большой кривизне до почечной лоханки. Необходимо при этом каждую половину разрезанной почки сжать как губку. Иногда при этом появляются прожилки гноя (гнойный </a:t>
            </a:r>
            <a:r>
              <a:rPr lang="ru-RU" dirty="0" err="1" smtClean="0">
                <a:solidFill>
                  <a:schemeClr val="accent1">
                    <a:lumMod val="50000"/>
                  </a:schemeClr>
                </a:solidFill>
              </a:rPr>
              <a:t>гломерулонефрит</a:t>
            </a:r>
            <a:r>
              <a:rPr lang="ru-RU" dirty="0" smtClean="0">
                <a:solidFill>
                  <a:schemeClr val="accent1">
                    <a:lumMod val="50000"/>
                  </a:schemeClr>
                </a:solidFill>
              </a:rPr>
              <a:t>). Это должно насторожить </a:t>
            </a:r>
            <a:r>
              <a:rPr lang="ru-RU" dirty="0" err="1" smtClean="0">
                <a:solidFill>
                  <a:schemeClr val="accent1">
                    <a:lumMod val="50000"/>
                  </a:schemeClr>
                </a:solidFill>
              </a:rPr>
              <a:t>ветсанэксперта</a:t>
            </a:r>
            <a:r>
              <a:rPr lang="ru-RU" dirty="0" smtClean="0">
                <a:solidFill>
                  <a:schemeClr val="accent1">
                    <a:lumMod val="50000"/>
                  </a:schemeClr>
                </a:solidFill>
              </a:rPr>
              <a:t>, и в этом случае он прибегает к бактериологическому исследованию. Вскрывают почечные лимфатические узлы.</a:t>
            </a:r>
          </a:p>
          <a:p>
            <a:pPr algn="just"/>
            <a:endParaRPr lang="ru-RU" dirty="0">
              <a:solidFill>
                <a:schemeClr val="accent1">
                  <a:lumMod val="50000"/>
                </a:schemeClr>
              </a:solidFill>
            </a:endParaRPr>
          </a:p>
        </p:txBody>
      </p:sp>
    </p:spTree>
    <p:extLst>
      <p:ext uri="{BB962C8B-B14F-4D97-AF65-F5344CB8AC3E}">
        <p14:creationId xmlns:p14="http://schemas.microsoft.com/office/powerpoint/2010/main" xmlns="" val="2969631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algn="just"/>
            <a:r>
              <a:rPr lang="ru-RU" dirty="0" smtClean="0">
                <a:solidFill>
                  <a:schemeClr val="accent1">
                    <a:lumMod val="50000"/>
                  </a:schemeClr>
                </a:solidFill>
              </a:rPr>
              <a:t>Желудок, желудочные лимфатические узлы, кишечник и брыжеечные лимфатические узлы, а также половые органы (матка, семенники) и вымя осматривают на месте выемки этих органов.</a:t>
            </a:r>
          </a:p>
          <a:p>
            <a:pPr algn="just"/>
            <a:r>
              <a:rPr lang="ru-RU" dirty="0" smtClean="0">
                <a:solidFill>
                  <a:schemeClr val="accent1">
                    <a:lumMod val="50000"/>
                  </a:schemeClr>
                </a:solidFill>
              </a:rPr>
              <a:t>После осмотра головы и внутренних органов осматривают тушу. При этом обращают особое внимание на степень обескровливания, инфильтраты, кровоизлияния, а также возможные поражения костальной плевры и брюшины. Оставшуюся на туше часть диафрагмы исследуют на цистицеркоз. Лимфатические узлы на туше вскрывают, когда к этому имеются показания в результате осмотра головы и внутренних органов.</a:t>
            </a:r>
          </a:p>
          <a:p>
            <a:pPr algn="just"/>
            <a:endParaRPr lang="ru-RU" dirty="0">
              <a:solidFill>
                <a:schemeClr val="accent1">
                  <a:lumMod val="50000"/>
                </a:schemeClr>
              </a:solidFill>
            </a:endParaRPr>
          </a:p>
        </p:txBody>
      </p:sp>
    </p:spTree>
    <p:extLst>
      <p:ext uri="{BB962C8B-B14F-4D97-AF65-F5344CB8AC3E}">
        <p14:creationId xmlns:p14="http://schemas.microsoft.com/office/powerpoint/2010/main" xmlns="" val="1998333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825625"/>
            <a:ext cx="10515600" cy="4725300"/>
          </a:xfrm>
        </p:spPr>
        <p:txBody>
          <a:bodyPr>
            <a:normAutofit fontScale="92500" lnSpcReduction="10000"/>
          </a:bodyPr>
          <a:lstStyle/>
          <a:p>
            <a:pPr algn="just"/>
            <a:r>
              <a:rPr lang="ru-RU" b="1" dirty="0" smtClean="0">
                <a:solidFill>
                  <a:schemeClr val="accent1">
                    <a:lumMod val="50000"/>
                  </a:schemeClr>
                </a:solidFill>
              </a:rPr>
              <a:t>Ветеринарно-санитарный осмотр продуктов убоя телят. </a:t>
            </a:r>
            <a:r>
              <a:rPr lang="ru-RU" dirty="0" smtClean="0">
                <a:solidFill>
                  <a:schemeClr val="accent1">
                    <a:lumMod val="50000"/>
                  </a:schemeClr>
                </a:solidFill>
              </a:rPr>
              <a:t>Голову и ливер для осмотра готовят и осматривают так же, как и при экспертизе взрослого крупного рогатого скота. При осмотре туш и внутренних органов следует учитывать, что у телят в норме лимфатические узлы нередко бывают сочные и увеличены в объеме.</a:t>
            </a:r>
          </a:p>
          <a:p>
            <a:pPr algn="just"/>
            <a:r>
              <a:rPr lang="ru-RU" dirty="0" smtClean="0">
                <a:solidFill>
                  <a:schemeClr val="accent1">
                    <a:lumMod val="50000"/>
                  </a:schemeClr>
                </a:solidFill>
              </a:rPr>
              <a:t>При осмотре туши теленка особое внимание обращают на пупочный канатик (если он сохранился) и его кольцо; осматривают брюшину и суставы (сальмонеллез).</a:t>
            </a:r>
          </a:p>
          <a:p>
            <a:pPr algn="just"/>
            <a:r>
              <a:rPr lang="ru-RU" dirty="0" smtClean="0">
                <a:solidFill>
                  <a:schemeClr val="accent1">
                    <a:lumMod val="50000"/>
                  </a:schemeClr>
                </a:solidFill>
              </a:rPr>
              <a:t>При септических заболеваниях у телят наблюдаются утолщение пупочного канатика, перитонит, иногда гепатит, отечность и увеличение суставов.</a:t>
            </a:r>
          </a:p>
          <a:p>
            <a:pPr algn="just"/>
            <a:r>
              <a:rPr lang="ru-RU" dirty="0">
                <a:solidFill>
                  <a:schemeClr val="accent1">
                    <a:lumMod val="50000"/>
                  </a:schemeClr>
                </a:solidFill>
              </a:rPr>
              <a:t>Мясо таких животных выпускают по результатам бактериологического исследования</a:t>
            </a:r>
            <a:r>
              <a:rPr lang="ru-RU" dirty="0" smtClean="0">
                <a:solidFill>
                  <a:schemeClr val="accent1">
                    <a:lumMod val="50000"/>
                  </a:schemeClr>
                </a:solidFill>
              </a:rPr>
              <a:t>.</a:t>
            </a:r>
          </a:p>
          <a:p>
            <a:endParaRPr lang="ru-RU" dirty="0"/>
          </a:p>
        </p:txBody>
      </p:sp>
    </p:spTree>
    <p:extLst>
      <p:ext uri="{BB962C8B-B14F-4D97-AF65-F5344CB8AC3E}">
        <p14:creationId xmlns:p14="http://schemas.microsoft.com/office/powerpoint/2010/main" xmlns="" val="3076171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b="1" dirty="0" smtClean="0">
                <a:solidFill>
                  <a:schemeClr val="accent1">
                    <a:lumMod val="50000"/>
                  </a:schemeClr>
                </a:solidFill>
              </a:rPr>
              <a:t>Ветеринарно-санитарный осмотр продуктов убоя овец. </a:t>
            </a:r>
            <a:r>
              <a:rPr lang="ru-RU" dirty="0" smtClean="0">
                <a:solidFill>
                  <a:schemeClr val="accent1">
                    <a:lumMod val="50000"/>
                  </a:schemeClr>
                </a:solidFill>
              </a:rPr>
              <a:t>Порядок осмотра голов, внутренних органов и туш овец в основном такой же, как и крупного рогатого скота. При осмотре органов тщательно исследуют трахею и бронхи (гельминтозы). При подозрении на присутствие личинок овода разрубают и осматривают носовую полость и лобные пазухи.</a:t>
            </a:r>
            <a:endParaRPr lang="ru-RU" dirty="0">
              <a:solidFill>
                <a:schemeClr val="accent1">
                  <a:lumMod val="50000"/>
                </a:schemeClr>
              </a:solidFill>
            </a:endParaRPr>
          </a:p>
        </p:txBody>
      </p:sp>
    </p:spTree>
    <p:extLst>
      <p:ext uri="{BB962C8B-B14F-4D97-AF65-F5344CB8AC3E}">
        <p14:creationId xmlns:p14="http://schemas.microsoft.com/office/powerpoint/2010/main" xmlns="" val="434929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algn="just"/>
            <a:r>
              <a:rPr lang="ru-RU" b="1" dirty="0" smtClean="0">
                <a:solidFill>
                  <a:schemeClr val="accent1">
                    <a:lumMod val="50000"/>
                  </a:schemeClr>
                </a:solidFill>
              </a:rPr>
              <a:t>Ветеринарно-санитарный осмотр продуктов убоя свиней. </a:t>
            </a:r>
            <a:r>
              <a:rPr lang="ru-RU" dirty="0" smtClean="0">
                <a:solidFill>
                  <a:schemeClr val="accent1">
                    <a:lumMod val="50000"/>
                  </a:schemeClr>
                </a:solidFill>
              </a:rPr>
              <a:t>При осмотре головы вскрывают нижнечелюстные (основные и добавочные), околоушные, заглоточные латеральные и медиальные лимфатические узлы.</a:t>
            </a:r>
          </a:p>
          <a:p>
            <a:pPr algn="just"/>
            <a:r>
              <a:rPr lang="ru-RU" dirty="0" smtClean="0">
                <a:solidFill>
                  <a:schemeClr val="accent1">
                    <a:lumMod val="50000"/>
                  </a:schemeClr>
                </a:solidFill>
              </a:rPr>
              <a:t>Вскрывают миндалины (на сибирскую язву), разрезают наружные и внутренние жевательные мышцы (на цистицеркоз). Остальные органы исследуют как и у крупного рогатого скота.</a:t>
            </a:r>
          </a:p>
          <a:p>
            <a:pPr algn="just"/>
            <a:r>
              <a:rPr lang="ru-RU" dirty="0">
                <a:solidFill>
                  <a:schemeClr val="accent1">
                    <a:lumMod val="50000"/>
                  </a:schemeClr>
                </a:solidFill>
              </a:rPr>
              <a:t>Для исследования на трихинеллез вырезают ножки диафрагмы ближе к их сухожильной части и передают для проведения </a:t>
            </a:r>
            <a:r>
              <a:rPr lang="ru-RU" dirty="0" err="1">
                <a:solidFill>
                  <a:schemeClr val="accent1">
                    <a:lumMod val="50000"/>
                  </a:schemeClr>
                </a:solidFill>
              </a:rPr>
              <a:t>трихинеллоскопии</a:t>
            </a:r>
            <a:r>
              <a:rPr lang="ru-RU" dirty="0">
                <a:solidFill>
                  <a:schemeClr val="accent1">
                    <a:lumMod val="50000"/>
                  </a:schemeClr>
                </a:solidFill>
              </a:rPr>
              <a:t>. Пробы для проверки на трихинеллез должны иметь тот же номер, что и туша.</a:t>
            </a:r>
          </a:p>
          <a:p>
            <a:pPr algn="just"/>
            <a:endParaRPr lang="ru-RU" dirty="0" smtClean="0">
              <a:solidFill>
                <a:schemeClr val="tx2">
                  <a:lumMod val="50000"/>
                </a:schemeClr>
              </a:solidFill>
            </a:endParaRPr>
          </a:p>
          <a:p>
            <a:pPr algn="just"/>
            <a:endParaRPr lang="ru-RU" dirty="0">
              <a:solidFill>
                <a:schemeClr val="tx2">
                  <a:lumMod val="50000"/>
                </a:schemeClr>
              </a:solidFill>
            </a:endParaRPr>
          </a:p>
        </p:txBody>
      </p:sp>
    </p:spTree>
    <p:extLst>
      <p:ext uri="{BB962C8B-B14F-4D97-AF65-F5344CB8AC3E}">
        <p14:creationId xmlns:p14="http://schemas.microsoft.com/office/powerpoint/2010/main" xmlns="" val="601559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b="1" dirty="0" smtClean="0">
                <a:solidFill>
                  <a:schemeClr val="accent1">
                    <a:lumMod val="50000"/>
                  </a:schemeClr>
                </a:solidFill>
              </a:rPr>
              <a:t>Ветеринарно-санитарный осмотр продуктов убоя однокопытных (лошадь, осел, мул). </a:t>
            </a:r>
            <a:r>
              <a:rPr lang="ru-RU" dirty="0" smtClean="0">
                <a:solidFill>
                  <a:schemeClr val="accent1">
                    <a:lumMod val="50000"/>
                  </a:schemeClr>
                </a:solidFill>
              </a:rPr>
              <a:t>При осмотре продуктов убоя однокопытных исключают особо опасное заболевание для животных и человека — сап. С целью выявления сапа при осмотре головы ее разрубают вдоль носовой перегородки: исследуют поверхности стенок носовых раковин и носовой перегородки и относящиеся к голове лимфатические узлы.</a:t>
            </a:r>
            <a:endParaRPr lang="ru-RU" dirty="0">
              <a:solidFill>
                <a:schemeClr val="accent1">
                  <a:lumMod val="50000"/>
                </a:schemeClr>
              </a:solidFill>
            </a:endParaRPr>
          </a:p>
        </p:txBody>
      </p:sp>
    </p:spTree>
    <p:extLst>
      <p:ext uri="{BB962C8B-B14F-4D97-AF65-F5344CB8AC3E}">
        <p14:creationId xmlns:p14="http://schemas.microsoft.com/office/powerpoint/2010/main" xmlns="" val="16074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algn="just"/>
            <a:r>
              <a:rPr lang="ru-RU" dirty="0" smtClean="0">
                <a:solidFill>
                  <a:schemeClr val="accent1">
                    <a:lumMod val="50000"/>
                  </a:schemeClr>
                </a:solidFill>
              </a:rPr>
              <a:t>Ливер подвешивают на крючок. Вскрывают гортань, осматривают и прощупывают легкие, вскрывают крупные бронхи. Разрезают и осматривают лимфатические узлы. Исследуют полости сердца. Печень осматривают снаружи и на разрезе, обращая особое внимание на обнаруживаемые узелки (сап, </a:t>
            </a:r>
            <a:r>
              <a:rPr lang="ru-RU" dirty="0" err="1" smtClean="0">
                <a:solidFill>
                  <a:schemeClr val="accent1">
                    <a:lumMod val="50000"/>
                  </a:schemeClr>
                </a:solidFill>
              </a:rPr>
              <a:t>халикозы</a:t>
            </a:r>
            <a:r>
              <a:rPr lang="ru-RU" dirty="0" smtClean="0">
                <a:solidFill>
                  <a:schemeClr val="accent1">
                    <a:lumMod val="50000"/>
                  </a:schemeClr>
                </a:solidFill>
              </a:rPr>
              <a:t>). Вскрывают портальные лимфатические узлы. Селезенку исследуют снаружи и на разрезе. После исследования внутренних органов и головы осматривают тушу. У серых пород лошадей исключают меланомы.</a:t>
            </a:r>
          </a:p>
          <a:p>
            <a:pPr algn="just"/>
            <a:r>
              <a:rPr lang="ru-RU" dirty="0" smtClean="0">
                <a:solidFill>
                  <a:schemeClr val="accent1">
                    <a:lumMod val="50000"/>
                  </a:schemeClr>
                </a:solidFill>
              </a:rPr>
              <a:t>Мясо лошадей, поставляемое на экспорт, обязательно исследуют на трихинеллез. Реализуемую внутри страны конину </a:t>
            </a:r>
            <a:r>
              <a:rPr lang="ru-RU" dirty="0" err="1" smtClean="0">
                <a:solidFill>
                  <a:schemeClr val="accent1">
                    <a:lumMod val="50000"/>
                  </a:schemeClr>
                </a:solidFill>
              </a:rPr>
              <a:t>трихинеллоскопии</a:t>
            </a:r>
            <a:r>
              <a:rPr lang="ru-RU" dirty="0" smtClean="0">
                <a:solidFill>
                  <a:schemeClr val="accent1">
                    <a:lumMod val="50000"/>
                  </a:schemeClr>
                </a:solidFill>
              </a:rPr>
              <a:t> не подвергают.</a:t>
            </a:r>
          </a:p>
          <a:p>
            <a:endParaRPr lang="ru-RU" dirty="0"/>
          </a:p>
        </p:txBody>
      </p:sp>
    </p:spTree>
    <p:extLst>
      <p:ext uri="{BB962C8B-B14F-4D97-AF65-F5344CB8AC3E}">
        <p14:creationId xmlns:p14="http://schemas.microsoft.com/office/powerpoint/2010/main" xmlns="" val="3165907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pPr algn="just"/>
            <a:r>
              <a:rPr lang="ru-RU" dirty="0" smtClean="0">
                <a:solidFill>
                  <a:schemeClr val="accent1">
                    <a:lumMod val="50000"/>
                  </a:schemeClr>
                </a:solidFill>
              </a:rPr>
              <a:t>На мясокомбинатах, бойнях, убойных пунктах (площадках) ветеринарно-санитарная оценка продуктов убоя дается по результатам осмотра головы, внутренних органов и туши убитого животного. До окончания ветеринарно-санитарной экспертизы туши все продукты убоя должны находиться рядом, независимо от технологического процесса.</a:t>
            </a:r>
          </a:p>
          <a:p>
            <a:pPr algn="just"/>
            <a:r>
              <a:rPr lang="ru-RU" dirty="0" err="1">
                <a:solidFill>
                  <a:schemeClr val="accent1">
                    <a:lumMod val="50000"/>
                  </a:schemeClr>
                </a:solidFill>
              </a:rPr>
              <a:t>Ветсанэксперту</a:t>
            </a:r>
            <a:r>
              <a:rPr lang="ru-RU" dirty="0">
                <a:solidFill>
                  <a:schemeClr val="accent1">
                    <a:lumMod val="50000"/>
                  </a:schemeClr>
                </a:solidFill>
              </a:rPr>
              <a:t> необходимо строго соблюдать установленный порядок и последовательность послеубойного осмотра. По ходу технологического процесса убоя животных и разделки туш в первую очередь отделяют от туши и готовят для исследования голову, а затем внутренние органы. Эти объекты осмотра являются вероятными воротами инфекции, а в их тканях и лимфоузлах чаще обнаруживают патологоанатомические изменения при различных заболеваниях.</a:t>
            </a:r>
          </a:p>
        </p:txBody>
      </p:sp>
    </p:spTree>
    <p:extLst>
      <p:ext uri="{BB962C8B-B14F-4D97-AF65-F5344CB8AC3E}">
        <p14:creationId xmlns:p14="http://schemas.microsoft.com/office/powerpoint/2010/main" xmlns="" val="195793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b="1" dirty="0" smtClean="0">
                <a:solidFill>
                  <a:schemeClr val="accent1">
                    <a:lumMod val="50000"/>
                  </a:schemeClr>
                </a:solidFill>
              </a:rPr>
              <a:t>Ветеринарно-санитарный осмотр продуктов убоя кроликов. </a:t>
            </a:r>
            <a:r>
              <a:rPr lang="ru-RU" dirty="0" smtClean="0">
                <a:solidFill>
                  <a:schemeClr val="accent1">
                    <a:lumMod val="50000"/>
                  </a:schemeClr>
                </a:solidFill>
              </a:rPr>
              <a:t>После разделки тушек осматривают прежде всего голову (слизистые оболочки носовой и ротовой полостей и глотки). Затем разрезают и осматривают гортань и трахею. Легкие прощупывают и исследуют снаружи и на разрезе; так же поступают с печенью и селезенкой.</a:t>
            </a:r>
          </a:p>
          <a:p>
            <a:pPr algn="just"/>
            <a:r>
              <a:rPr lang="ru-RU" dirty="0" smtClean="0">
                <a:solidFill>
                  <a:schemeClr val="accent1">
                    <a:lumMod val="50000"/>
                  </a:schemeClr>
                </a:solidFill>
              </a:rPr>
              <a:t>Закончив исследование указанных органов, осматривают желудок, кишки и относящиеся к ним лимфатические узлы. После осмотра головы и внутренних органов исследуют тушки.</a:t>
            </a:r>
          </a:p>
          <a:p>
            <a:endParaRPr lang="ru-RU" dirty="0"/>
          </a:p>
        </p:txBody>
      </p:sp>
    </p:spTree>
    <p:extLst>
      <p:ext uri="{BB962C8B-B14F-4D97-AF65-F5344CB8AC3E}">
        <p14:creationId xmlns:p14="http://schemas.microsoft.com/office/powerpoint/2010/main" xmlns="" val="508083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b="1" dirty="0" smtClean="0">
                <a:solidFill>
                  <a:schemeClr val="accent1">
                    <a:lumMod val="50000"/>
                  </a:schemeClr>
                </a:solidFill>
              </a:rPr>
              <a:t>Ветеринарно-санитарный осмотр продуктов убоя верблюдов. </a:t>
            </a:r>
            <a:r>
              <a:rPr lang="ru-RU" dirty="0" smtClean="0">
                <a:solidFill>
                  <a:schemeClr val="accent1">
                    <a:lumMod val="50000"/>
                  </a:schemeClr>
                </a:solidFill>
              </a:rPr>
              <a:t>Его проводят так же, как и осмотр крупного рогатого скота. Средостенные лимфатические узлы у верблюдов, вытянутые в виде сплошного тяжа, разрезают для осмотра в нескольких местах.</a:t>
            </a:r>
            <a:endParaRPr lang="ru-RU" dirty="0">
              <a:solidFill>
                <a:schemeClr val="accent1">
                  <a:lumMod val="50000"/>
                </a:schemeClr>
              </a:solidFill>
            </a:endParaRPr>
          </a:p>
        </p:txBody>
      </p:sp>
    </p:spTree>
    <p:extLst>
      <p:ext uri="{BB962C8B-B14F-4D97-AF65-F5344CB8AC3E}">
        <p14:creationId xmlns:p14="http://schemas.microsoft.com/office/powerpoint/2010/main" xmlns="" val="2628610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b="1" dirty="0" smtClean="0">
                <a:solidFill>
                  <a:schemeClr val="accent1">
                    <a:lumMod val="50000"/>
                  </a:schemeClr>
                </a:solidFill>
              </a:rPr>
              <a:t>Ветеринарно-санитарный осмотр продуктов убоя сельскохозяйственной птицы. </a:t>
            </a:r>
            <a:r>
              <a:rPr lang="ru-RU" dirty="0" smtClean="0">
                <a:solidFill>
                  <a:schemeClr val="accent1">
                    <a:lumMod val="50000"/>
                  </a:schemeClr>
                </a:solidFill>
              </a:rPr>
              <a:t>Осмотру подлежат: голова (сережки, гребень, глаза, клюв), глотка, гортань, трахея, пищевод, зоб, мускульный и железистый желудок, кишечник, печень и селезенка. Особое внимание при этом обращают на наличие кровоизлияний, фибринозных наложений, а также бугорков и узелков в печени и селезенке.</a:t>
            </a:r>
          </a:p>
          <a:p>
            <a:pPr algn="just"/>
            <a:r>
              <a:rPr lang="ru-RU" dirty="0" smtClean="0">
                <a:solidFill>
                  <a:schemeClr val="accent1">
                    <a:lumMod val="50000"/>
                  </a:schemeClr>
                </a:solidFill>
              </a:rPr>
              <a:t>При осмотре тушек обращают внимание на состояние упитанности (истощения), </a:t>
            </a:r>
            <a:r>
              <a:rPr lang="ru-RU" dirty="0" err="1" smtClean="0">
                <a:solidFill>
                  <a:schemeClr val="accent1">
                    <a:lumMod val="50000"/>
                  </a:schemeClr>
                </a:solidFill>
              </a:rPr>
              <a:t>синюшность</a:t>
            </a:r>
            <a:r>
              <a:rPr lang="ru-RU" dirty="0" smtClean="0">
                <a:solidFill>
                  <a:schemeClr val="accent1">
                    <a:lumMod val="50000"/>
                  </a:schemeClr>
                </a:solidFill>
              </a:rPr>
              <a:t> кожи, опухание суставов или синусов головы, а также на качество туалета.</a:t>
            </a:r>
          </a:p>
          <a:p>
            <a:endParaRPr lang="ru-RU" dirty="0"/>
          </a:p>
        </p:txBody>
      </p:sp>
    </p:spTree>
    <p:extLst>
      <p:ext uri="{BB962C8B-B14F-4D97-AF65-F5344CB8AC3E}">
        <p14:creationId xmlns:p14="http://schemas.microsoft.com/office/powerpoint/2010/main" xmlns="" val="2526268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825625"/>
            <a:ext cx="10515600" cy="4725300"/>
          </a:xfrm>
        </p:spPr>
        <p:txBody>
          <a:bodyPr>
            <a:normAutofit fontScale="92500"/>
          </a:bodyPr>
          <a:lstStyle/>
          <a:p>
            <a:pPr algn="just"/>
            <a:r>
              <a:rPr lang="ru-RU" b="1" dirty="0" smtClean="0">
                <a:solidFill>
                  <a:schemeClr val="accent1">
                    <a:lumMod val="50000"/>
                  </a:schemeClr>
                </a:solidFill>
              </a:rPr>
              <a:t>Ветеринарно-санитарный осмотр продуктов убоя диких промысловых животных и пернатой дичи</a:t>
            </a:r>
            <a:r>
              <a:rPr lang="ru-RU" dirty="0" smtClean="0">
                <a:solidFill>
                  <a:schemeClr val="accent1">
                    <a:lumMod val="50000"/>
                  </a:schemeClr>
                </a:solidFill>
              </a:rPr>
              <a:t>. Поскольку диких животных и пернатую дичь, находящихся на воле, практически невозможно осмотреть перед убоем, то послеубойный осмотр продуктов убоя является основным критерием оценки качества мяса.</a:t>
            </a:r>
          </a:p>
          <a:p>
            <a:pPr algn="just"/>
            <a:r>
              <a:rPr lang="ru-RU" dirty="0" smtClean="0">
                <a:solidFill>
                  <a:schemeClr val="accent1">
                    <a:lumMod val="50000"/>
                  </a:schemeClr>
                </a:solidFill>
              </a:rPr>
              <a:t>Осмотр продуктов убоя диких промысловых животных проводят аналогично соответствующим видам домашних животных. Например, лосятину, оленину осматривают как говядину; мясо дикого кабана — как свинину; зайчатину — как мясо кролика и т. д. Особо следует помнить, что мясо диких плотоядных и всеядных животных, которое разрешается употреблять в пищу (дикий кабан, медведь, барсук и др.) обязательно исследуют на трихинеллез.</a:t>
            </a:r>
          </a:p>
          <a:p>
            <a:endParaRPr lang="ru-RU" dirty="0">
              <a:solidFill>
                <a:schemeClr val="accent1">
                  <a:lumMod val="50000"/>
                </a:schemeClr>
              </a:solidFill>
            </a:endParaRPr>
          </a:p>
        </p:txBody>
      </p:sp>
    </p:spTree>
    <p:extLst>
      <p:ext uri="{BB962C8B-B14F-4D97-AF65-F5344CB8AC3E}">
        <p14:creationId xmlns:p14="http://schemas.microsoft.com/office/powerpoint/2010/main" xmlns="" val="242701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solidFill>
                  <a:schemeClr val="accent1">
                    <a:lumMod val="50000"/>
                  </a:schemeClr>
                </a:solidFill>
              </a:rPr>
              <a:t>Пернатую дичь (тетерев, глухарь, рябчик, куропатка и др.) в целях установления видовой принадлежности доставляют для осмотра в оперении, но в потрошеном виде. Ветеринарный врач проводит </a:t>
            </a:r>
            <a:r>
              <a:rPr lang="ru-RU" dirty="0" err="1" smtClean="0">
                <a:solidFill>
                  <a:schemeClr val="accent1">
                    <a:lumMod val="50000"/>
                  </a:schemeClr>
                </a:solidFill>
              </a:rPr>
              <a:t>ветсаносмотр</a:t>
            </a:r>
            <a:r>
              <a:rPr lang="ru-RU" dirty="0" smtClean="0">
                <a:solidFill>
                  <a:schemeClr val="accent1">
                    <a:lumMod val="50000"/>
                  </a:schemeClr>
                </a:solidFill>
              </a:rPr>
              <a:t> пернатой дичи так же, как и сельскохозяйственной (домашней) птицы.</a:t>
            </a:r>
            <a:endParaRPr lang="ru-RU" dirty="0">
              <a:solidFill>
                <a:schemeClr val="accent1">
                  <a:lumMod val="50000"/>
                </a:schemeClr>
              </a:solidFill>
            </a:endParaRPr>
          </a:p>
        </p:txBody>
      </p:sp>
    </p:spTree>
    <p:extLst>
      <p:ext uri="{BB962C8B-B14F-4D97-AF65-F5344CB8AC3E}">
        <p14:creationId xmlns:p14="http://schemas.microsoft.com/office/powerpoint/2010/main" xmlns="" val="1902739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pPr algn="just"/>
            <a:r>
              <a:rPr lang="ru-RU" dirty="0" smtClean="0">
                <a:solidFill>
                  <a:schemeClr val="accent1">
                    <a:lumMod val="50000"/>
                  </a:schemeClr>
                </a:solidFill>
              </a:rPr>
              <a:t>Субпродукты различной категории — голова, язык, ливер, почки, селезенка, желудки и вымя — продукты быстрой реализации, поэтому проведенные при экспертизе дополнительные разрезы этих органов не могут отрицательно отразиться на их товарных качествах.</a:t>
            </a:r>
          </a:p>
          <a:p>
            <a:pPr algn="just"/>
            <a:endParaRPr lang="ru-RU" dirty="0" smtClean="0">
              <a:solidFill>
                <a:schemeClr val="accent1">
                  <a:lumMod val="50000"/>
                </a:schemeClr>
              </a:solidFill>
            </a:endParaRPr>
          </a:p>
          <a:p>
            <a:pPr algn="just"/>
            <a:r>
              <a:rPr lang="ru-RU" dirty="0" smtClean="0">
                <a:solidFill>
                  <a:schemeClr val="accent1">
                    <a:lumMod val="50000"/>
                  </a:schemeClr>
                </a:solidFill>
              </a:rPr>
              <a:t>На боенских предприятиях лимфатические узлы туши и соматические мышцы не разрезают, чтобы не портить товарный вид. Однако в случаях, когда возникли к этому показания после осмотра головы, внутренних органов и туши, ветеринарный врач имеет полное право вскрыть доступные соматические лимфатические узлы и сделать дополнительные разрезы мышц (например, при цистицеркозе крупного рогатого скота и свиней).</a:t>
            </a:r>
          </a:p>
          <a:p>
            <a:endParaRPr lang="ru-RU" dirty="0">
              <a:solidFill>
                <a:schemeClr val="accent1">
                  <a:lumMod val="50000"/>
                </a:schemeClr>
              </a:solidFill>
            </a:endParaRPr>
          </a:p>
        </p:txBody>
      </p:sp>
    </p:spTree>
    <p:extLst>
      <p:ext uri="{BB962C8B-B14F-4D97-AF65-F5344CB8AC3E}">
        <p14:creationId xmlns:p14="http://schemas.microsoft.com/office/powerpoint/2010/main" xmlns="" val="1861812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solidFill>
                  <a:schemeClr val="accent1">
                    <a:lumMod val="50000"/>
                  </a:schemeClr>
                </a:solidFill>
              </a:rPr>
              <a:t>Для того чтобы знать, к какой туше относятся голова, внутренние органы и шкура, на боенских предприятиях их нумеруют одним и тем же номером (бумажные номера).</a:t>
            </a:r>
          </a:p>
          <a:p>
            <a:pPr algn="just"/>
            <a:endParaRPr lang="ru-RU" dirty="0" smtClean="0">
              <a:solidFill>
                <a:schemeClr val="accent1">
                  <a:lumMod val="50000"/>
                </a:schemeClr>
              </a:solidFill>
            </a:endParaRPr>
          </a:p>
          <a:p>
            <a:pPr algn="just"/>
            <a:r>
              <a:rPr lang="ru-RU" dirty="0" smtClean="0">
                <a:solidFill>
                  <a:schemeClr val="accent1">
                    <a:lumMod val="50000"/>
                  </a:schemeClr>
                </a:solidFill>
              </a:rPr>
              <a:t>На боенских предприятиях с конвейерными линиями по переработке животных на пути передвижения туши в определенных местах работают ветеринарные специалисты, осматривающие голову, тушу и относящиеся к ней внутренние органы, которые движутся одновременно с тушей.</a:t>
            </a:r>
          </a:p>
          <a:p>
            <a:endParaRPr lang="ru-RU" dirty="0"/>
          </a:p>
        </p:txBody>
      </p:sp>
    </p:spTree>
    <p:extLst>
      <p:ext uri="{BB962C8B-B14F-4D97-AF65-F5344CB8AC3E}">
        <p14:creationId xmlns:p14="http://schemas.microsoft.com/office/powerpoint/2010/main" xmlns="" val="162940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solidFill>
                  <a:schemeClr val="accent1">
                    <a:lumMod val="50000"/>
                  </a:schemeClr>
                </a:solidFill>
              </a:rPr>
              <a:t>Для проведения ветеринарно-санитарной экспертизы туш и внутренних органов на мясокомбинатах с поточным процессом переработки убойных животных должны быть оборудованы следующие рабочие места (точки </a:t>
            </a:r>
            <a:r>
              <a:rPr lang="ru-RU" dirty="0" err="1" smtClean="0">
                <a:solidFill>
                  <a:schemeClr val="accent1">
                    <a:lumMod val="50000"/>
                  </a:schemeClr>
                </a:solidFill>
              </a:rPr>
              <a:t>ветсанэкспертизы</a:t>
            </a:r>
            <a:r>
              <a:rPr lang="ru-RU" dirty="0" smtClean="0">
                <a:solidFill>
                  <a:schemeClr val="accent1">
                    <a:lumMod val="50000"/>
                  </a:schemeClr>
                </a:solidFill>
              </a:rPr>
              <a:t>; для ветеринарного врача с целью проведения ветеринарно-санитарного осмотра:</a:t>
            </a:r>
            <a:endParaRPr lang="ru-RU" dirty="0">
              <a:solidFill>
                <a:schemeClr val="accent1">
                  <a:lumMod val="50000"/>
                </a:schemeClr>
              </a:solidFill>
            </a:endParaRPr>
          </a:p>
        </p:txBody>
      </p:sp>
    </p:spTree>
    <p:extLst>
      <p:ext uri="{BB962C8B-B14F-4D97-AF65-F5344CB8AC3E}">
        <p14:creationId xmlns:p14="http://schemas.microsoft.com/office/powerpoint/2010/main" xmlns="" val="1113244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3206"/>
            <a:ext cx="10515600" cy="5868537"/>
          </a:xfrm>
        </p:spPr>
        <p:txBody>
          <a:bodyPr>
            <a:normAutofit/>
          </a:bodyPr>
          <a:lstStyle/>
          <a:p>
            <a:pPr algn="just"/>
            <a:r>
              <a:rPr lang="ru-RU" dirty="0" smtClean="0">
                <a:solidFill>
                  <a:schemeClr val="accent1">
                    <a:lumMod val="50000"/>
                  </a:schemeClr>
                </a:solidFill>
              </a:rPr>
              <a:t>на линии по переработке крупного рогатого скота и лошадей — 4 точки </a:t>
            </a:r>
            <a:r>
              <a:rPr lang="ru-RU" dirty="0" err="1" smtClean="0">
                <a:solidFill>
                  <a:schemeClr val="accent1">
                    <a:lumMod val="50000"/>
                  </a:schemeClr>
                </a:solidFill>
              </a:rPr>
              <a:t>вет-санэкспертизы</a:t>
            </a:r>
            <a:r>
              <a:rPr lang="ru-RU" dirty="0" smtClean="0">
                <a:solidFill>
                  <a:schemeClr val="accent1">
                    <a:lumMod val="50000"/>
                  </a:schemeClr>
                </a:solidFill>
              </a:rPr>
              <a:t>: осмотр голов, осмотр внутренних органов, осмотр туш, финальный осмотр (финальная точка);</a:t>
            </a:r>
          </a:p>
          <a:p>
            <a:pPr algn="just"/>
            <a:r>
              <a:rPr lang="ru-RU" dirty="0" smtClean="0">
                <a:solidFill>
                  <a:schemeClr val="accent1">
                    <a:lumMod val="50000"/>
                  </a:schemeClr>
                </a:solidFill>
              </a:rPr>
              <a:t>на линии по переработке свиней со съемкой шкур — 5 точек </a:t>
            </a:r>
            <a:r>
              <a:rPr lang="ru-RU" dirty="0" err="1" smtClean="0">
                <a:solidFill>
                  <a:schemeClr val="accent1">
                    <a:lumMod val="50000"/>
                  </a:schemeClr>
                </a:solidFill>
              </a:rPr>
              <a:t>ветсанэкспертизы</a:t>
            </a:r>
            <a:r>
              <a:rPr lang="ru-RU" dirty="0" smtClean="0">
                <a:solidFill>
                  <a:schemeClr val="accent1">
                    <a:lumMod val="50000"/>
                  </a:schemeClr>
                </a:solidFill>
              </a:rPr>
              <a:t>: осмотр нижнечелюстных лимфатических узлов на сибирскую язву (эта точка размещается непосредственно за местом обескровливания туш), осмотр голов, осмотр внутренних органов, осмотр туш и финальный осмотр (финальная точка);</a:t>
            </a:r>
          </a:p>
          <a:p>
            <a:pPr algn="just"/>
            <a:r>
              <a:rPr lang="ru-RU" dirty="0" smtClean="0">
                <a:solidFill>
                  <a:schemeClr val="accent1">
                    <a:lumMod val="50000"/>
                  </a:schemeClr>
                </a:solidFill>
              </a:rPr>
              <a:t>на линии по переработке свиней без съемки шкур первая и вторая точки </a:t>
            </a:r>
            <a:r>
              <a:rPr lang="ru-RU" dirty="0" err="1" smtClean="0">
                <a:solidFill>
                  <a:schemeClr val="accent1">
                    <a:lumMod val="50000"/>
                  </a:schemeClr>
                </a:solidFill>
              </a:rPr>
              <a:t>ветсанэкспертизы</a:t>
            </a:r>
            <a:r>
              <a:rPr lang="ru-RU" dirty="0" smtClean="0">
                <a:solidFill>
                  <a:schemeClr val="accent1">
                    <a:lumMod val="50000"/>
                  </a:schemeClr>
                </a:solidFill>
              </a:rPr>
              <a:t> совмещены. Таким образом, на этой линии находятся 4 точки </a:t>
            </a:r>
            <a:r>
              <a:rPr lang="ru-RU" dirty="0" err="1" smtClean="0">
                <a:solidFill>
                  <a:schemeClr val="accent1">
                    <a:lumMod val="50000"/>
                  </a:schemeClr>
                </a:solidFill>
              </a:rPr>
              <a:t>ветсанэкспертизы</a:t>
            </a:r>
            <a:r>
              <a:rPr lang="ru-RU" dirty="0" smtClean="0">
                <a:solidFill>
                  <a:schemeClr val="accent1">
                    <a:lumMod val="50000"/>
                  </a:schemeClr>
                </a:solidFill>
              </a:rPr>
              <a:t>;</a:t>
            </a:r>
          </a:p>
          <a:p>
            <a:pPr algn="just"/>
            <a:r>
              <a:rPr lang="ru-RU" dirty="0" smtClean="0">
                <a:solidFill>
                  <a:schemeClr val="accent1">
                    <a:lumMod val="50000"/>
                  </a:schemeClr>
                </a:solidFill>
              </a:rPr>
              <a:t>на линии по переработке мелкого рогатого скота — 3 точки </a:t>
            </a:r>
            <a:r>
              <a:rPr lang="ru-RU" dirty="0" err="1" smtClean="0">
                <a:solidFill>
                  <a:schemeClr val="accent1">
                    <a:lumMod val="50000"/>
                  </a:schemeClr>
                </a:solidFill>
              </a:rPr>
              <a:t>ветсанэкспертизы</a:t>
            </a:r>
            <a:r>
              <a:rPr lang="ru-RU" dirty="0" smtClean="0">
                <a:solidFill>
                  <a:schemeClr val="accent1">
                    <a:lumMod val="50000"/>
                  </a:schemeClr>
                </a:solidFill>
              </a:rPr>
              <a:t>: осмотр внутренних органов, осмотр туш и финальный осмотр (финальная точка).</a:t>
            </a:r>
          </a:p>
          <a:p>
            <a:pPr algn="just"/>
            <a:endParaRPr lang="ru-RU" dirty="0">
              <a:solidFill>
                <a:schemeClr val="tx2">
                  <a:lumMod val="50000"/>
                </a:schemeClr>
              </a:solidFill>
            </a:endParaRPr>
          </a:p>
        </p:txBody>
      </p:sp>
    </p:spTree>
    <p:extLst>
      <p:ext uri="{BB962C8B-B14F-4D97-AF65-F5344CB8AC3E}">
        <p14:creationId xmlns:p14="http://schemas.microsoft.com/office/powerpoint/2010/main" xmlns="" val="3757907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solidFill>
                  <a:schemeClr val="accent1">
                    <a:lumMod val="50000"/>
                  </a:schemeClr>
                </a:solidFill>
              </a:rPr>
              <a:t>Если при ветеринарно-санитарном осмотре головы, туш и внутренних органов ветеринарный врач обнаружил какие-либо патологоанатомические изменения, он может решить вопрос о путях реализации продуктов убоя на месте или на финальной ветеринарной точке. Для </a:t>
            </a:r>
            <a:r>
              <a:rPr lang="ru-RU" dirty="0" smtClean="0">
                <a:solidFill>
                  <a:schemeClr val="accent1">
                    <a:lumMod val="50000"/>
                  </a:schemeClr>
                </a:solidFill>
              </a:rPr>
              <a:t>детального </a:t>
            </a:r>
            <a:r>
              <a:rPr lang="ru-RU" dirty="0" smtClean="0">
                <a:solidFill>
                  <a:schemeClr val="accent1">
                    <a:lumMod val="50000"/>
                  </a:schemeClr>
                </a:solidFill>
              </a:rPr>
              <a:t>ветеринарно-санитарного осмотра туши и внутренние органы помещают на запасной рельсовый путь.</a:t>
            </a:r>
          </a:p>
          <a:p>
            <a:pPr algn="just"/>
            <a:r>
              <a:rPr lang="ru-RU" dirty="0" smtClean="0">
                <a:solidFill>
                  <a:schemeClr val="accent1">
                    <a:lumMod val="50000"/>
                  </a:schemeClr>
                </a:solidFill>
              </a:rPr>
              <a:t>На мелких боенских предприятиях и бойни, </a:t>
            </a:r>
            <a:r>
              <a:rPr lang="ru-RU" dirty="0" err="1" smtClean="0">
                <a:solidFill>
                  <a:schemeClr val="accent1">
                    <a:lumMod val="50000"/>
                  </a:schemeClr>
                </a:solidFill>
              </a:rPr>
              <a:t>скотоубойные</a:t>
            </a:r>
            <a:r>
              <a:rPr lang="ru-RU" dirty="0" smtClean="0">
                <a:solidFill>
                  <a:schemeClr val="accent1">
                    <a:lumMod val="50000"/>
                  </a:schemeClr>
                </a:solidFill>
              </a:rPr>
              <a:t> пункты, </a:t>
            </a:r>
            <a:r>
              <a:rPr lang="ru-RU" dirty="0" err="1" smtClean="0">
                <a:solidFill>
                  <a:schemeClr val="accent1">
                    <a:lumMod val="50000"/>
                  </a:schemeClr>
                </a:solidFill>
              </a:rPr>
              <a:t>скотоубойные</a:t>
            </a:r>
            <a:r>
              <a:rPr lang="ru-RU" dirty="0" smtClean="0">
                <a:solidFill>
                  <a:schemeClr val="accent1">
                    <a:lumMod val="50000"/>
                  </a:schemeClr>
                </a:solidFill>
              </a:rPr>
              <a:t> площадки) количество ветеринарных точек может быть сокращено (вплоть до 1).</a:t>
            </a:r>
          </a:p>
          <a:p>
            <a:endParaRPr lang="ru-RU" dirty="0">
              <a:solidFill>
                <a:schemeClr val="accent1">
                  <a:lumMod val="50000"/>
                </a:schemeClr>
              </a:solidFill>
            </a:endParaRPr>
          </a:p>
        </p:txBody>
      </p:sp>
    </p:spTree>
    <p:extLst>
      <p:ext uri="{BB962C8B-B14F-4D97-AF65-F5344CB8AC3E}">
        <p14:creationId xmlns:p14="http://schemas.microsoft.com/office/powerpoint/2010/main" xmlns="" val="4137070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solidFill>
                  <a:schemeClr val="accent1">
                    <a:lumMod val="50000"/>
                  </a:schemeClr>
                </a:solidFill>
              </a:rPr>
              <a:t>На боенских предприятиях, не имеющих поточных конвейерных линий убоя и разделки туш животных, голова и внутренние органы должны быть подвешены на специальные крючки или размещены на столе для ветеринарно-санитарного осмотра.</a:t>
            </a:r>
          </a:p>
          <a:p>
            <a:pPr algn="just"/>
            <a:r>
              <a:rPr lang="ru-RU" dirty="0" smtClean="0">
                <a:solidFill>
                  <a:schemeClr val="accent1">
                    <a:lumMod val="50000"/>
                  </a:schemeClr>
                </a:solidFill>
              </a:rPr>
              <a:t>При отсутствии на линии по переработке животных на конвейерных линиях той или иной точки </a:t>
            </a:r>
            <a:r>
              <a:rPr lang="ru-RU" dirty="0" err="1" smtClean="0">
                <a:solidFill>
                  <a:schemeClr val="accent1">
                    <a:lumMod val="50000"/>
                  </a:schemeClr>
                </a:solidFill>
              </a:rPr>
              <a:t>ветсанэкспертизы</a:t>
            </a:r>
            <a:r>
              <a:rPr lang="ru-RU" dirty="0" smtClean="0">
                <a:solidFill>
                  <a:schemeClr val="accent1">
                    <a:lumMod val="50000"/>
                  </a:schemeClr>
                </a:solidFill>
              </a:rPr>
              <a:t> или в случае </a:t>
            </a:r>
            <a:r>
              <a:rPr lang="ru-RU" dirty="0" err="1" smtClean="0">
                <a:solidFill>
                  <a:schemeClr val="accent1">
                    <a:lumMod val="50000"/>
                  </a:schemeClr>
                </a:solidFill>
              </a:rPr>
              <a:t>неукомплектованности</a:t>
            </a:r>
            <a:r>
              <a:rPr lang="ru-RU" dirty="0" smtClean="0">
                <a:solidFill>
                  <a:schemeClr val="accent1">
                    <a:lumMod val="50000"/>
                  </a:schemeClr>
                </a:solidFill>
              </a:rPr>
              <a:t> этой точки ветеринарным специалистом переработка убойного скота на этой линии не допускается.</a:t>
            </a:r>
          </a:p>
          <a:p>
            <a:endParaRPr lang="ru-RU" dirty="0"/>
          </a:p>
        </p:txBody>
      </p:sp>
    </p:spTree>
    <p:extLst>
      <p:ext uri="{BB962C8B-B14F-4D97-AF65-F5344CB8AC3E}">
        <p14:creationId xmlns:p14="http://schemas.microsoft.com/office/powerpoint/2010/main" xmlns="" val="4246340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solidFill>
                  <a:schemeClr val="accent1">
                    <a:lumMod val="50000"/>
                  </a:schemeClr>
                </a:solidFill>
              </a:rPr>
              <a:t>Разрезы лимфатических узлов, внутренних органов и мышц проводят острым ножом; движение кисти руки должно быть </a:t>
            </a:r>
            <a:r>
              <a:rPr lang="ru-RU" dirty="0" smtClean="0">
                <a:solidFill>
                  <a:schemeClr val="accent1">
                    <a:lumMod val="50000"/>
                  </a:schemeClr>
                </a:solidFill>
              </a:rPr>
              <a:t>уверенное </a:t>
            </a:r>
            <a:r>
              <a:rPr lang="ru-RU" dirty="0" smtClean="0">
                <a:solidFill>
                  <a:schemeClr val="accent1">
                    <a:lumMod val="50000"/>
                  </a:schemeClr>
                </a:solidFill>
              </a:rPr>
              <a:t>направленное </a:t>
            </a:r>
            <a:r>
              <a:rPr lang="ru-RU" dirty="0" smtClean="0">
                <a:solidFill>
                  <a:schemeClr val="accent1">
                    <a:lumMod val="50000"/>
                  </a:schemeClr>
                </a:solidFill>
              </a:rPr>
              <a:t>с </a:t>
            </a:r>
            <a:r>
              <a:rPr lang="ru-RU" dirty="0" smtClean="0">
                <a:solidFill>
                  <a:schemeClr val="accent1">
                    <a:lumMod val="50000"/>
                  </a:schemeClr>
                </a:solidFill>
              </a:rPr>
              <a:t>пятки на конец ножа. Весьма важно, чтобы разрез осматриваемого участка внутреннего органа или лимфатического узла был гладким (не мятым) и широким, чтобы ясно была видна картина осматриваемой поверхности.</a:t>
            </a:r>
          </a:p>
          <a:p>
            <a:pPr algn="just"/>
            <a:r>
              <a:rPr lang="ru-RU" dirty="0" smtClean="0">
                <a:solidFill>
                  <a:schemeClr val="accent1">
                    <a:lumMod val="50000"/>
                  </a:schemeClr>
                </a:solidFill>
              </a:rPr>
              <a:t>Практические навыки в технике разрезов и их последовательности приобретаются путем многократных повторений в повседневной работе </a:t>
            </a:r>
            <a:r>
              <a:rPr lang="ru-RU" dirty="0" err="1" smtClean="0">
                <a:solidFill>
                  <a:schemeClr val="accent1">
                    <a:lumMod val="50000"/>
                  </a:schemeClr>
                </a:solidFill>
              </a:rPr>
              <a:t>ветсанэксперта</a:t>
            </a:r>
            <a:r>
              <a:rPr lang="ru-RU" dirty="0" smtClean="0">
                <a:solidFill>
                  <a:schemeClr val="accent1">
                    <a:lumMod val="50000"/>
                  </a:schemeClr>
                </a:solidFill>
              </a:rPr>
              <a:t>.</a:t>
            </a:r>
          </a:p>
          <a:p>
            <a:pPr algn="just"/>
            <a:endParaRPr lang="ru-RU" dirty="0">
              <a:solidFill>
                <a:schemeClr val="tx2">
                  <a:lumMod val="50000"/>
                </a:schemeClr>
              </a:solidFill>
            </a:endParaRPr>
          </a:p>
        </p:txBody>
      </p:sp>
    </p:spTree>
    <p:extLst>
      <p:ext uri="{BB962C8B-B14F-4D97-AF65-F5344CB8AC3E}">
        <p14:creationId xmlns:p14="http://schemas.microsoft.com/office/powerpoint/2010/main" xmlns="" val="2527403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1905</Words>
  <Application>Microsoft Office PowerPoint</Application>
  <PresentationFormat>Произвольный</PresentationFormat>
  <Paragraphs>48</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Елена Светлакова</dc:creator>
  <cp:lastModifiedBy>ЕЛЕНА-СВЕТЛАКОВА</cp:lastModifiedBy>
  <cp:revision>6</cp:revision>
  <dcterms:created xsi:type="dcterms:W3CDTF">2016-09-29T17:06:54Z</dcterms:created>
  <dcterms:modified xsi:type="dcterms:W3CDTF">2019-09-27T11:49:32Z</dcterms:modified>
</cp:coreProperties>
</file>